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3" r:id="rId10"/>
    <p:sldId id="267" r:id="rId11"/>
    <p:sldId id="268" r:id="rId12"/>
    <p:sldId id="275" r:id="rId13"/>
    <p:sldId id="271" r:id="rId14"/>
    <p:sldId id="272" r:id="rId15"/>
    <p:sldId id="273" r:id="rId16"/>
    <p:sldId id="264" r:id="rId17"/>
    <p:sldId id="274" r:id="rId18"/>
    <p:sldId id="265" r:id="rId19"/>
    <p:sldId id="290" r:id="rId20"/>
    <p:sldId id="276" r:id="rId21"/>
    <p:sldId id="278" r:id="rId22"/>
    <p:sldId id="277" r:id="rId23"/>
    <p:sldId id="279" r:id="rId24"/>
    <p:sldId id="280" r:id="rId25"/>
    <p:sldId id="283" r:id="rId26"/>
    <p:sldId id="281" r:id="rId27"/>
    <p:sldId id="282" r:id="rId28"/>
    <p:sldId id="288" r:id="rId29"/>
    <p:sldId id="289" r:id="rId30"/>
    <p:sldId id="285" r:id="rId31"/>
    <p:sldId id="284" r:id="rId32"/>
    <p:sldId id="286" r:id="rId33"/>
    <p:sldId id="287" r:id="rId34"/>
    <p:sldId id="291" r:id="rId35"/>
    <p:sldId id="292" r:id="rId36"/>
    <p:sldId id="293" r:id="rId37"/>
    <p:sldId id="269" r:id="rId38"/>
    <p:sldId id="27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CD05-DEBC-4D49-997E-4A376922EEA5}" type="datetimeFigureOut">
              <a:rPr lang="en-US" smtClean="0"/>
              <a:pPr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C3A5-9AA0-4655-9A76-AB459EC350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CD05-DEBC-4D49-997E-4A376922EEA5}" type="datetimeFigureOut">
              <a:rPr lang="en-US" smtClean="0"/>
              <a:pPr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C3A5-9AA0-4655-9A76-AB459EC35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CD05-DEBC-4D49-997E-4A376922EEA5}" type="datetimeFigureOut">
              <a:rPr lang="en-US" smtClean="0"/>
              <a:pPr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C3A5-9AA0-4655-9A76-AB459EC35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CD05-DEBC-4D49-997E-4A376922EEA5}" type="datetimeFigureOut">
              <a:rPr lang="en-US" smtClean="0"/>
              <a:pPr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C3A5-9AA0-4655-9A76-AB459EC35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CD05-DEBC-4D49-997E-4A376922EEA5}" type="datetimeFigureOut">
              <a:rPr lang="en-US" smtClean="0"/>
              <a:pPr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C3A5-9AA0-4655-9A76-AB459EC35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CD05-DEBC-4D49-997E-4A376922EEA5}" type="datetimeFigureOut">
              <a:rPr lang="en-US" smtClean="0"/>
              <a:pPr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C3A5-9AA0-4655-9A76-AB459EC35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CD05-DEBC-4D49-997E-4A376922EEA5}" type="datetimeFigureOut">
              <a:rPr lang="en-US" smtClean="0"/>
              <a:pPr/>
              <a:t>8/28/15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C3A5-9AA0-4655-9A76-AB459EC35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CD05-DEBC-4D49-997E-4A376922EEA5}" type="datetimeFigureOut">
              <a:rPr lang="en-US" smtClean="0"/>
              <a:pPr/>
              <a:t>8/28/15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C3A5-9AA0-4655-9A76-AB459EC35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CD05-DEBC-4D49-997E-4A376922EEA5}" type="datetimeFigureOut">
              <a:rPr lang="en-US" smtClean="0"/>
              <a:pPr/>
              <a:t>8/28/15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C3A5-9AA0-4655-9A76-AB459EC35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CD05-DEBC-4D49-997E-4A376922EEA5}" type="datetimeFigureOut">
              <a:rPr lang="en-US" smtClean="0"/>
              <a:pPr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C3A5-9AA0-4655-9A76-AB459EC350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FECD05-DEBC-4D49-997E-4A376922EEA5}" type="datetimeFigureOut">
              <a:rPr lang="en-US" smtClean="0"/>
              <a:pPr/>
              <a:t>8/28/15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B7DC3A5-9AA0-4655-9A76-AB459EC35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FECD05-DEBC-4D49-997E-4A376922EEA5}" type="datetimeFigureOut">
              <a:rPr lang="en-US" smtClean="0"/>
              <a:pPr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B7DC3A5-9AA0-4655-9A76-AB459EC35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en.wikipedia.org/wiki/Image:Fred_Hoyle.jpg" TargetMode="Externa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Cdoppler.jpg" TargetMode="External"/><Relationship Id="rId4" Type="http://schemas.openxmlformats.org/officeDocument/2006/relationships/image" Target="../media/image8.jpeg"/><Relationship Id="rId5" Type="http://schemas.openxmlformats.org/officeDocument/2006/relationships/hyperlink" Target="http://youtu.be/Kg9F5pN5tl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Theories of the Formation of the Universe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4495800" y="3962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 or Sound Waves of a </a:t>
            </a:r>
            <a:r>
              <a:rPr lang="en-US" u="sng" dirty="0" smtClean="0"/>
              <a:t>Stationary Object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2706" name="Picture 2" descr="http://www.acs.psu.edu/drussell/Demos/doppler/doppl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4191000" cy="419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4495800" y="3962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 or Sound Waves of a           </a:t>
            </a:r>
            <a:r>
              <a:rPr lang="en-US" u="sng" dirty="0" smtClean="0"/>
              <a:t>Moving Object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4754" name="Picture 2" descr="http://www.acs.psu.edu/drussell/Demos/doppler/doppl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3810000" cy="38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Talk About It…</a:t>
            </a:r>
            <a:endParaRPr lang="en-US" dirty="0"/>
          </a:p>
        </p:txBody>
      </p:sp>
      <p:pic>
        <p:nvPicPr>
          <p:cNvPr id="77828" name="Picture 4" descr="http://kn0l.files.wordpress.com/2012/04/doppl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0"/>
            <a:ext cx="40386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roperties_sound_dopp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399"/>
            <a:ext cx="8686800" cy="647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oppler_over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"/>
            <a:ext cx="8839200" cy="6502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auf5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81000"/>
            <a:ext cx="8763000" cy="5946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http://touchysubjects.files.wordpress.com/2011/05/may18-visible-light-wavelengt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5976944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00800" y="1066800"/>
            <a:ext cx="2479012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Red Light: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Long Wavelength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Low Frequency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Low Energy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4495800"/>
            <a:ext cx="2531912" cy="120032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Blue/Violet Light: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Short Wavelength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High Frequency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High Energy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mage:Redshift blueshift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Bang Theory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623816"/>
          </a:xfrm>
        </p:spPr>
        <p:txBody>
          <a:bodyPr/>
          <a:lstStyle/>
          <a:p>
            <a:r>
              <a:rPr lang="en-US" b="1" dirty="0" smtClean="0"/>
              <a:t>The Universe is expanding!</a:t>
            </a:r>
          </a:p>
          <a:p>
            <a:pPr lvl="1"/>
            <a:r>
              <a:rPr lang="en-US" b="1" dirty="0" smtClean="0"/>
              <a:t>-Edwin Hubble, 1929</a:t>
            </a:r>
            <a:endParaRPr lang="en-US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4267200" cy="5156200"/>
          </a:xfrm>
          <a:prstGeom prst="rect">
            <a:avLst/>
          </a:prstGeom>
          <a:noFill/>
          <a:ln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122" y="3200400"/>
            <a:ext cx="434587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Theories?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rotasgeeks.omelete.uol.com.br/wp-content/uploads/2011/09/wallpaper-594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8400" y="0"/>
            <a:ext cx="12191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29200"/>
            <a:ext cx="8229600" cy="202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Oscillating Theory </a:t>
            </a:r>
            <a:r>
              <a:rPr lang="en-US" sz="2400" dirty="0" smtClean="0"/>
              <a:t>Alexander Friedman - 1922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016009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Universe has gone through periods of expansion and contraction.</a:t>
            </a:r>
          </a:p>
          <a:p>
            <a:r>
              <a:rPr lang="en-US" b="1" dirty="0" smtClean="0"/>
              <a:t>After the Big Bang, the Universe expands for a while before the gravitational attraction of matter causes it to collapse back in on itself.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“Big Bang”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then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“Big Crunch”</a:t>
            </a:r>
          </a:p>
          <a:p>
            <a:r>
              <a:rPr lang="en-US" b="1" dirty="0" smtClean="0"/>
              <a:t>The Universe is currently in a period of expansion.</a:t>
            </a:r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Steady-State Theory </a:t>
            </a:r>
            <a:r>
              <a:rPr lang="en-US" sz="2400" dirty="0" smtClean="0"/>
              <a:t> Fred Hoyle - 1940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Universe is </a:t>
            </a:r>
            <a:r>
              <a:rPr lang="en-US" b="1" i="1" u="sng" dirty="0" smtClean="0"/>
              <a:t>not</a:t>
            </a:r>
            <a:r>
              <a:rPr lang="en-US" b="1" dirty="0" smtClean="0"/>
              <a:t> expanding.</a:t>
            </a:r>
          </a:p>
          <a:p>
            <a:r>
              <a:rPr lang="en-US" b="1" dirty="0" smtClean="0"/>
              <a:t>Galaxies are </a:t>
            </a:r>
            <a:r>
              <a:rPr lang="en-US" b="1" i="1" u="sng" dirty="0" smtClean="0"/>
              <a:t>not</a:t>
            </a:r>
            <a:r>
              <a:rPr lang="en-US" b="1" dirty="0" smtClean="0"/>
              <a:t> moving away from each other.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Universe is now as it has always been.”</a:t>
            </a:r>
          </a:p>
          <a:p>
            <a:endParaRPr lang="en-US" dirty="0"/>
          </a:p>
        </p:txBody>
      </p:sp>
      <p:pic>
        <p:nvPicPr>
          <p:cNvPr id="6" name="Picture 5" descr="Fred Hoyle (1915-2001)">
            <a:hlinkClick r:id="rId2" tooltip="Fred Hoyle (1915-2001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384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spacetelescope.org/static/archives/images/wallpaper3/hubble_in_orb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pPr algn="r"/>
            <a:r>
              <a:rPr lang="en-US" dirty="0" smtClean="0"/>
              <a:t>Hubble Telescope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Launched </a:t>
            </a:r>
            <a:r>
              <a:rPr lang="en-US" b="1" dirty="0" smtClean="0"/>
              <a:t>1990</a:t>
            </a:r>
          </a:p>
          <a:p>
            <a:r>
              <a:rPr lang="en-US" b="1" dirty="0" smtClean="0"/>
              <a:t>43.5 ft. </a:t>
            </a:r>
            <a:r>
              <a:rPr lang="en-US" dirty="0" smtClean="0"/>
              <a:t>long; </a:t>
            </a:r>
            <a:r>
              <a:rPr lang="en-US" b="1" dirty="0" smtClean="0"/>
              <a:t>14 ft. </a:t>
            </a:r>
            <a:r>
              <a:rPr lang="en-US" dirty="0" smtClean="0"/>
              <a:t>diameter; </a:t>
            </a:r>
            <a:r>
              <a:rPr lang="en-US" b="1" dirty="0" smtClean="0"/>
              <a:t>24,500 lbs.</a:t>
            </a:r>
          </a:p>
          <a:p>
            <a:r>
              <a:rPr lang="en-US" dirty="0" smtClean="0"/>
              <a:t>Speed: </a:t>
            </a:r>
            <a:r>
              <a:rPr lang="en-US" b="1" dirty="0" smtClean="0"/>
              <a:t>17,500</a:t>
            </a:r>
            <a:r>
              <a:rPr lang="en-US" dirty="0" smtClean="0"/>
              <a:t> </a:t>
            </a:r>
            <a:r>
              <a:rPr lang="en-US" b="1" dirty="0" smtClean="0"/>
              <a:t>mph</a:t>
            </a:r>
          </a:p>
          <a:p>
            <a:r>
              <a:rPr lang="en-US" dirty="0" smtClean="0"/>
              <a:t>Altitude: </a:t>
            </a:r>
            <a:r>
              <a:rPr lang="en-US" b="1" dirty="0" smtClean="0"/>
              <a:t>353 mi.</a:t>
            </a:r>
          </a:p>
          <a:p>
            <a:r>
              <a:rPr lang="en-US" dirty="0" smtClean="0"/>
              <a:t>Time to complete one orbit: </a:t>
            </a:r>
            <a:r>
              <a:rPr lang="en-US" b="1" dirty="0" smtClean="0"/>
              <a:t>97 </a:t>
            </a:r>
            <a:r>
              <a:rPr lang="en-US" b="1" dirty="0" err="1" smtClean="0"/>
              <a:t>mins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Can Observe: </a:t>
            </a:r>
            <a:r>
              <a:rPr lang="en-US" b="1" dirty="0" smtClean="0"/>
              <a:t>Infrared, Visible, and Ultraviolet Light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imgur.com/Ta3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1200"/>
            <a:ext cx="9143999" cy="974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156087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ienceblogs.com/startswithabang/files/2011/07/pillars-of-crea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dailymail.co.uk/i/pix/2011/04/21/article-1379174-0BB7B11000000578-83_964x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00"/>
            <a:ext cx="9144000" cy="7810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http://upload.wikimedia.org/wikipedia/commons/d/d4/HH_901_and_HH_902_in_the_Carina_nebula_(captured_by_the_Hubble_Space_Telescop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00"/>
            <a:ext cx="9144000" cy="8418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Then they kicked it up a notch…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Hubble </a:t>
            </a:r>
            <a:r>
              <a:rPr lang="en-US" dirty="0" err="1" smtClean="0"/>
              <a:t>eXtreme</a:t>
            </a:r>
            <a:r>
              <a:rPr lang="en-US" dirty="0" smtClean="0"/>
              <a:t> Deep Field Project (2012) </a:t>
            </a:r>
          </a:p>
          <a:p>
            <a:r>
              <a:rPr lang="en-US" dirty="0" smtClean="0"/>
              <a:t>Looking back 13.2 billion years…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Bang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The Universe came into existence around 14 billion years ago from the expansion of a single infinitely-dense and hot point called a “singularity.” </a:t>
            </a:r>
          </a:p>
        </p:txBody>
      </p:sp>
      <p:pic>
        <p:nvPicPr>
          <p:cNvPr id="64514" name="Picture 2" descr="http://upload.wikimedia.org/wikipedia/commons/3/37/Universe_expansio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38764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File:XDF-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6175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ertificate.ulo.ucl.ac.uk/laboratory_scripts/HUDF_images/HUDF-full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33600"/>
            <a:ext cx="9372600" cy="937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File:Constellation Fornax, EXtreme Deep 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227" y="-838200"/>
            <a:ext cx="9351227" cy="815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ile:XDF-separ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Me What You Know: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0" y="2133600"/>
            <a:ext cx="2743200" cy="2590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3810000"/>
            <a:ext cx="2743200" cy="2590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3600" y="3810000"/>
            <a:ext cx="2743200" cy="25908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1676400"/>
            <a:ext cx="181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Big Bang Theory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715000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Oscillating</a:t>
            </a:r>
          </a:p>
          <a:p>
            <a:pPr algn="ctr"/>
            <a:r>
              <a:rPr lang="en-US" b="1" dirty="0" smtClean="0"/>
              <a:t>Theory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5715000"/>
            <a:ext cx="1479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Steady State</a:t>
            </a:r>
          </a:p>
          <a:p>
            <a:pPr algn="ctr"/>
            <a:r>
              <a:rPr lang="en-US" b="1" dirty="0" smtClean="0"/>
              <a:t>Theory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4495800" y="3962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 or Sound Waves of a           </a:t>
            </a:r>
            <a:r>
              <a:rPr lang="en-US" u="sng" dirty="0" smtClean="0"/>
              <a:t>Moving Object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4754" name="Picture 2" descr="http://www.acs.psu.edu/drussell/Demos/doppler/doppl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3810000" cy="38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4495800" y="3962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 or Sound Waves of an           Object </a:t>
            </a:r>
            <a:r>
              <a:rPr lang="en-US" u="sng" dirty="0" smtClean="0"/>
              <a:t>Moving at Mach 1 </a:t>
            </a:r>
            <a:r>
              <a:rPr lang="en-US" sz="2700" dirty="0" smtClean="0"/>
              <a:t>(speed of sound)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5778" name="Picture 2" descr="http://www.acs.psu.edu/drussell/Demos/doppler/doppler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09800"/>
            <a:ext cx="39624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4495800" y="3962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 or Sound Waves of an           Object </a:t>
            </a:r>
            <a:r>
              <a:rPr lang="en-US" u="sng" dirty="0" smtClean="0"/>
              <a:t>Moving at Mach 1.4 </a:t>
            </a:r>
            <a:r>
              <a:rPr lang="en-US" sz="2700" dirty="0" smtClean="0"/>
              <a:t>(supersonic)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6802" name="Picture 2" descr="http://www.acs.psu.edu/drussell/Demos/doppler/doppler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57400"/>
            <a:ext cx="4191000" cy="419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8" name="Picture 12" descr="http://quranmiracles.freedombulwark.com/wp-content/uploads/sites/43/2013/07/big-ba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2600" y="0"/>
            <a:ext cx="1224642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Bang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8229600" cy="4625609"/>
          </a:xfrm>
        </p:spPr>
        <p:txBody>
          <a:bodyPr/>
          <a:lstStyle/>
          <a:p>
            <a:r>
              <a:rPr lang="en-US" b="1" dirty="0" smtClean="0"/>
              <a:t>In a fraction of a second, it expanded outward, beginning the creation of all galaxies, stars, and matter that now makes up our Universe.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Bang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623816"/>
          </a:xfrm>
        </p:spPr>
        <p:txBody>
          <a:bodyPr/>
          <a:lstStyle/>
          <a:p>
            <a:r>
              <a:rPr lang="en-US" b="1" dirty="0" smtClean="0"/>
              <a:t>The Universe has been expanding and cooling ever since.</a:t>
            </a:r>
            <a:endParaRPr lang="en-US" b="1" dirty="0"/>
          </a:p>
        </p:txBody>
      </p:sp>
      <p:pic>
        <p:nvPicPr>
          <p:cNvPr id="66562" name="Picture 2" descr="http://static.ddmcdn.com/gif/blogs/dnews-files-2013-08-bb_timeline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9164513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-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8600"/>
            <a:ext cx="8305800" cy="6324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Idea Was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Originally proposed by Georges Lemaitre in 1926.</a:t>
            </a:r>
          </a:p>
          <a:p>
            <a:pPr lvl="1"/>
            <a:r>
              <a:rPr lang="en-US" sz="2000" b="1" i="1" dirty="0" smtClean="0"/>
              <a:t>BUT</a:t>
            </a:r>
            <a:r>
              <a:rPr lang="en-US" sz="2000" b="1" dirty="0" smtClean="0"/>
              <a:t> –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 for the Big Bang Theory is given to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Edwin Hubble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en-US" b="1" dirty="0" smtClean="0"/>
              <a:t>He used the </a:t>
            </a:r>
            <a:r>
              <a:rPr lang="en-US" b="1" i="1" u="sng" dirty="0" smtClean="0"/>
              <a:t>DOPPLER EFFECT</a:t>
            </a:r>
            <a:r>
              <a:rPr lang="en-US" b="1" dirty="0" smtClean="0"/>
              <a:t> to prove the theory… 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ppler_eff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343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Doppler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change in the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Wavelength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of the wave of a </a:t>
            </a:r>
            <a:r>
              <a:rPr lang="en-US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moving object</a:t>
            </a: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as observed by a stationary observer.</a:t>
            </a:r>
          </a:p>
          <a:p>
            <a:r>
              <a:rPr lang="en-US" b="1" dirty="0" smtClean="0"/>
              <a:t>The Doppler Effect applies to: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Sound Waves &amp; Light Waves</a:t>
            </a:r>
          </a:p>
        </p:txBody>
      </p:sp>
      <p:pic>
        <p:nvPicPr>
          <p:cNvPr id="4" name="Picture 7" descr="Cdoppler">
            <a:hlinkClick r:id="rId3" tooltip="Cdoppler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124200"/>
            <a:ext cx="231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72200" y="5903893"/>
            <a:ext cx="297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Christian Doppler, 1842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1" dirty="0"/>
              <a:t>Austrian mathematician and physicist.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0" y="533400"/>
            <a:ext cx="288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5"/>
              </a:rPr>
              <a:t>http://youtu.be/Kg9F5pN5tlI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Back Up for a Minute…</a:t>
            </a:r>
            <a:endParaRPr lang="en-US" dirty="0"/>
          </a:p>
        </p:txBody>
      </p:sp>
      <p:pic>
        <p:nvPicPr>
          <p:cNvPr id="68610" name="Picture 2" descr="http://zebu.uoregon.edu/~imamura/122/images/electromagnetic-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497456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167</TotalTime>
  <Words>462</Words>
  <Application>Microsoft Macintosh PowerPoint</Application>
  <PresentationFormat>On-screen Show (4:3)</PresentationFormat>
  <Paragraphs>64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Module</vt:lpstr>
      <vt:lpstr>Theories of the Formation of the Universe</vt:lpstr>
      <vt:lpstr>PowerPoint Presentation</vt:lpstr>
      <vt:lpstr>The Big Bang Theory</vt:lpstr>
      <vt:lpstr>The Big Bang Theory</vt:lpstr>
      <vt:lpstr>The Big Bang Theory</vt:lpstr>
      <vt:lpstr>PowerPoint Presentation</vt:lpstr>
      <vt:lpstr>Who’s Idea Was It?</vt:lpstr>
      <vt:lpstr>The Doppler Effect</vt:lpstr>
      <vt:lpstr>Let’s Back Up for a Minute…</vt:lpstr>
      <vt:lpstr>Light or Sound Waves of a Stationary Object:</vt:lpstr>
      <vt:lpstr>Light or Sound Waves of a           Moving Object:</vt:lpstr>
      <vt:lpstr>Let’s Talk About It…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Big Bang Theory</vt:lpstr>
      <vt:lpstr>Other Theories?</vt:lpstr>
      <vt:lpstr>Oscillating Theory Alexander Friedman - 1922</vt:lpstr>
      <vt:lpstr>Steady-State Theory  Fred Hoyle - 1940</vt:lpstr>
      <vt:lpstr>Hubble Telescope</vt:lpstr>
      <vt:lpstr>Hubble Telescope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Then they kicked it up a notch…</vt:lpstr>
      <vt:lpstr>PowerPoint Presentation</vt:lpstr>
      <vt:lpstr>PowerPoint Presentation</vt:lpstr>
      <vt:lpstr>PowerPoint Presentation</vt:lpstr>
      <vt:lpstr>PowerPoint Presentation</vt:lpstr>
      <vt:lpstr>Show Me What You Know:</vt:lpstr>
      <vt:lpstr>PowerPoint Presentation</vt:lpstr>
      <vt:lpstr>Light or Sound Waves of a           Moving Object:</vt:lpstr>
      <vt:lpstr>Light or Sound Waves of an           Object Moving at Mach 1 (speed of sound):</vt:lpstr>
      <vt:lpstr>Light or Sound Waves of an           Object Moving at Mach 1.4 (supersonic):</vt:lpstr>
    </vt:vector>
  </TitlesOfParts>
  <Company>McKinney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 of the Formation of the Universe</dc:title>
  <dc:creator>Technology Services Group</dc:creator>
  <cp:lastModifiedBy>Lisa Wilson</cp:lastModifiedBy>
  <cp:revision>23</cp:revision>
  <dcterms:created xsi:type="dcterms:W3CDTF">2014-01-08T22:34:59Z</dcterms:created>
  <dcterms:modified xsi:type="dcterms:W3CDTF">2015-08-29T01:50:26Z</dcterms:modified>
</cp:coreProperties>
</file>